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22"/>
  </p:notesMasterIdLst>
  <p:sldIdLst>
    <p:sldId id="405" r:id="rId2"/>
    <p:sldId id="433" r:id="rId3"/>
    <p:sldId id="418" r:id="rId4"/>
    <p:sldId id="368" r:id="rId5"/>
    <p:sldId id="369" r:id="rId6"/>
    <p:sldId id="374" r:id="rId7"/>
    <p:sldId id="397" r:id="rId8"/>
    <p:sldId id="399" r:id="rId9"/>
    <p:sldId id="410" r:id="rId10"/>
    <p:sldId id="411" r:id="rId11"/>
    <p:sldId id="420" r:id="rId12"/>
    <p:sldId id="396" r:id="rId13"/>
    <p:sldId id="394" r:id="rId14"/>
    <p:sldId id="419" r:id="rId15"/>
    <p:sldId id="407" r:id="rId16"/>
    <p:sldId id="425" r:id="rId17"/>
    <p:sldId id="430" r:id="rId18"/>
    <p:sldId id="431" r:id="rId19"/>
    <p:sldId id="395" r:id="rId20"/>
    <p:sldId id="401" r:id="rId21"/>
  </p:sldIdLst>
  <p:sldSz cx="9144000" cy="6858000" type="screen4x3"/>
  <p:notesSz cx="6858000" cy="9945688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SimSun" panose="02010600030101010101" pitchFamily="2" charset="-122"/>
      <p:regular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597C"/>
    <a:srgbClr val="173362"/>
    <a:srgbClr val="163261"/>
    <a:srgbClr val="0A1E48"/>
    <a:srgbClr val="0E2451"/>
    <a:srgbClr val="6600CC"/>
    <a:srgbClr val="CCCCFF"/>
    <a:srgbClr val="8C04FC"/>
    <a:srgbClr val="6600FF"/>
    <a:srgbClr val="181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1" autoAdjust="0"/>
    <p:restoredTop sz="94662" autoAdjust="0"/>
  </p:normalViewPr>
  <p:slideViewPr>
    <p:cSldViewPr>
      <p:cViewPr varScale="1">
        <p:scale>
          <a:sx n="102" d="100"/>
          <a:sy n="102" d="100"/>
        </p:scale>
        <p:origin x="50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ДТП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2.6934032147085625E-2"/>
                  <c:y val="-5.0083966608245633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5174</a:t>
                    </a:r>
                    <a:endParaRPr lang="en-US" sz="16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62623234381049"/>
                      <c:h val="8.11171825100158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4ACF-4560-B4B6-CA3654FBB4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На 01.04.2018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CF-4560-B4B6-CA3654FBB47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9702448"/>
        <c:axId val="119703624"/>
      </c:barChart>
      <c:catAx>
        <c:axId val="11970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9703624"/>
        <c:crosses val="autoZero"/>
        <c:auto val="1"/>
        <c:lblAlgn val="ctr"/>
        <c:lblOffset val="100"/>
        <c:noMultiLvlLbl val="0"/>
      </c:catAx>
      <c:valAx>
        <c:axId val="1197036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970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ДТП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21148</c:v>
                </c:pt>
                <c:pt idx="1">
                  <c:v>20376</c:v>
                </c:pt>
                <c:pt idx="2">
                  <c:v>19549</c:v>
                </c:pt>
                <c:pt idx="3">
                  <c:v>19269</c:v>
                </c:pt>
                <c:pt idx="4">
                  <c:v>19581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42-408B-9116-6722FA4409E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Ранено детей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22407</c:v>
                </c:pt>
                <c:pt idx="1">
                  <c:v>21588</c:v>
                </c:pt>
                <c:pt idx="2">
                  <c:v>20928</c:v>
                </c:pt>
                <c:pt idx="3">
                  <c:v>20621</c:v>
                </c:pt>
                <c:pt idx="4">
                  <c:v>21136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42-408B-9116-6722FA4409E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Погибло детей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872</c:v>
                </c:pt>
                <c:pt idx="1">
                  <c:v>878</c:v>
                </c:pt>
                <c:pt idx="2">
                  <c:v>737</c:v>
                </c:pt>
                <c:pt idx="3">
                  <c:v>710</c:v>
                </c:pt>
                <c:pt idx="4">
                  <c:v>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42-408B-9116-6722FA440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19"/>
        <c:axId val="145755112"/>
        <c:axId val="145755496"/>
      </c:barChart>
      <c:catAx>
        <c:axId val="145755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755496"/>
        <c:crosses val="autoZero"/>
        <c:auto val="1"/>
        <c:lblAlgn val="ctr"/>
        <c:lblOffset val="100"/>
        <c:noMultiLvlLbl val="0"/>
      </c:catAx>
      <c:valAx>
        <c:axId val="145755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755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Учебные предметы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Литература</c:v>
                </c:pt>
                <c:pt idx="2">
                  <c:v>Модуль Алгебра</c:v>
                </c:pt>
                <c:pt idx="3">
                  <c:v>Модуль Геометрия</c:v>
                </c:pt>
                <c:pt idx="4">
                  <c:v>История</c:v>
                </c:pt>
                <c:pt idx="5">
                  <c:v>Обществознание</c:v>
                </c:pt>
                <c:pt idx="6">
                  <c:v>Биология</c:v>
                </c:pt>
                <c:pt idx="7">
                  <c:v>Физика</c:v>
                </c:pt>
                <c:pt idx="8">
                  <c:v>Химия</c:v>
                </c:pt>
                <c:pt idx="9">
                  <c:v>Физкультура</c:v>
                </c:pt>
                <c:pt idx="10">
                  <c:v>ОБЖ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105</c:v>
                </c:pt>
                <c:pt idx="1">
                  <c:v>105</c:v>
                </c:pt>
                <c:pt idx="2">
                  <c:v>140</c:v>
                </c:pt>
                <c:pt idx="3">
                  <c:v>70</c:v>
                </c:pt>
                <c:pt idx="4">
                  <c:v>105</c:v>
                </c:pt>
                <c:pt idx="5">
                  <c:v>105</c:v>
                </c:pt>
                <c:pt idx="6">
                  <c:v>35</c:v>
                </c:pt>
                <c:pt idx="7">
                  <c:v>105</c:v>
                </c:pt>
                <c:pt idx="8">
                  <c:v>70</c:v>
                </c:pt>
                <c:pt idx="9">
                  <c:v>105</c:v>
                </c:pt>
                <c:pt idx="1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0-48DC-90D8-696D04D4242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ПДД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10"/>
              <c:layout>
                <c:manualLayout>
                  <c:x val="-2.7777777777777779E-3"/>
                  <c:y val="-0.25714310993263539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A0-48DC-90D8-696D04D42427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язык</c:v>
                </c:pt>
                <c:pt idx="1">
                  <c:v>Литература</c:v>
                </c:pt>
                <c:pt idx="2">
                  <c:v>Модуль Алгебра</c:v>
                </c:pt>
                <c:pt idx="3">
                  <c:v>Модуль Геометрия</c:v>
                </c:pt>
                <c:pt idx="4">
                  <c:v>История</c:v>
                </c:pt>
                <c:pt idx="5">
                  <c:v>Обществознание</c:v>
                </c:pt>
                <c:pt idx="6">
                  <c:v>Биология</c:v>
                </c:pt>
                <c:pt idx="7">
                  <c:v>Физика</c:v>
                </c:pt>
                <c:pt idx="8">
                  <c:v>Химия</c:v>
                </c:pt>
                <c:pt idx="9">
                  <c:v>Физкультура</c:v>
                </c:pt>
                <c:pt idx="10">
                  <c:v>ОБЖ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1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A0-48DC-90D8-696D04D424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3"/>
        <c:overlap val="-24"/>
        <c:axId val="146376472"/>
        <c:axId val="146376856"/>
      </c:barChart>
      <c:catAx>
        <c:axId val="1463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376856"/>
        <c:crosses val="autoZero"/>
        <c:auto val="1"/>
        <c:lblAlgn val="ctr"/>
        <c:lblOffset val="100"/>
        <c:noMultiLvlLbl val="0"/>
      </c:catAx>
      <c:valAx>
        <c:axId val="146376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3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34D71-EEBD-4788-80E8-3476898A0F53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2BBAE-FC8C-47E2-B829-D67C97ADCA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868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2BBAE-FC8C-47E2-B829-D67C97ADCA8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1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2BBAE-FC8C-47E2-B829-D67C97ADCA8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309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2BBAE-FC8C-47E2-B829-D67C97ADCA8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089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37437-5559-4FF6-9A2A-E55A3F54994B}" type="datetimeFigureOut">
              <a:rPr lang="ru-RU" smtClean="0"/>
              <a:pPr/>
              <a:t>03.04.2018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CA390-4237-4055-91B5-DE97396FEC3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2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11" Type="http://schemas.openxmlformats.org/officeDocument/2006/relationships/image" Target="../media/image5.jp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.gif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5716" y="1391328"/>
            <a:ext cx="9144000" cy="1312277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bg1"/>
                </a:solidFill>
              </a:rPr>
              <a:t>III</a:t>
            </a:r>
            <a:r>
              <a:rPr lang="ru-RU" sz="2400" dirty="0" smtClean="0">
                <a:solidFill>
                  <a:schemeClr val="bg1"/>
                </a:solidFill>
              </a:rPr>
              <a:t> Межрегиональная конференция  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 	«Безопасная дорога. 	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Проектирование, строительство, эксплуатация и сервис»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48913" y="4622042"/>
            <a:ext cx="65527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Общенационального союза автопрофессионалов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Гильдия автошкол»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Экспертного совета при Комитете ГД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по труду, социальной политике и делам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Лобарев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089" y="5881509"/>
            <a:ext cx="971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5805" y="3093805"/>
            <a:ext cx="86409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Тема доклада: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«Создание непрерывной системы образования участников дорожного движения  и условий для формирования у несовершеннолетних безопасной модели поведения в дорожно-транспортной среде». </a:t>
            </a:r>
          </a:p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99" y="221339"/>
            <a:ext cx="940708" cy="94070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86287" y="6099195"/>
            <a:ext cx="9573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Калуга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19"/>
          <a:stretch/>
        </p:blipFill>
        <p:spPr>
          <a:xfrm>
            <a:off x="1637165" y="75043"/>
            <a:ext cx="957746" cy="11187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890" y="231650"/>
            <a:ext cx="976508" cy="10018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20"/>
          <a:stretch/>
        </p:blipFill>
        <p:spPr>
          <a:xfrm>
            <a:off x="38286" y="4334292"/>
            <a:ext cx="2610627" cy="11649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927" y="261867"/>
            <a:ext cx="2362200" cy="7334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9832" y="221339"/>
            <a:ext cx="1956986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264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83094"/>
            <a:ext cx="9144000" cy="1052735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ФЦП «Повышение безопасности дорожного движения в 2013-2020 годах»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4462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10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05" y="1103873"/>
            <a:ext cx="7874001" cy="4418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5620597"/>
            <a:ext cx="8035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/>
              <a:t>В нарушение ПДД РФ дети находятся на проезжей части</a:t>
            </a:r>
          </a:p>
        </p:txBody>
      </p:sp>
    </p:spTree>
    <p:extLst>
      <p:ext uri="{BB962C8B-B14F-4D97-AF65-F5344CB8AC3E}">
        <p14:creationId xmlns:p14="http://schemas.microsoft.com/office/powerpoint/2010/main" val="3969224990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239" y="0"/>
            <a:ext cx="9144000" cy="759051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/>
              <a:t>ФЦП «Повышение безопасности дорожного движения в 2013-2020 годах»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4462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11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" name="1234123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64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239" y="764704"/>
            <a:ext cx="9127759" cy="51343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1407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7384"/>
            <a:ext cx="9144000" cy="80525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1458" y="29815"/>
            <a:ext cx="8221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Созданы программы проведения занятий с детьми  по изучению ПДД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976" t="24148" r="37619" b="6965"/>
          <a:stretch/>
        </p:blipFill>
        <p:spPr>
          <a:xfrm>
            <a:off x="243812" y="1846565"/>
            <a:ext cx="2664296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428" t="24470" r="40871" b="9043"/>
          <a:stretch/>
        </p:blipFill>
        <p:spPr>
          <a:xfrm>
            <a:off x="3275856" y="1852750"/>
            <a:ext cx="2492790" cy="359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3592" t="23128" r="36731" b="11000"/>
          <a:stretch/>
        </p:blipFill>
        <p:spPr>
          <a:xfrm>
            <a:off x="6136394" y="1843911"/>
            <a:ext cx="2487528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691680" y="1700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0872" y="969164"/>
            <a:ext cx="77185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Обучение учащихся общеобразовательных школ соблюдению требований</a:t>
            </a:r>
          </a:p>
          <a:p>
            <a:pPr algn="ctr"/>
            <a:r>
              <a:rPr lang="ru-RU" b="1" dirty="0"/>
              <a:t>Правил и основ безопасности дорожного движения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1194" y="60593"/>
            <a:ext cx="47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12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71345" y="5749325"/>
            <a:ext cx="124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1-4 классы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004873" y="5722984"/>
            <a:ext cx="1247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5-8 классы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38318" y="5672727"/>
            <a:ext cx="1364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9-11 классы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5304431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5"/>
            <a:ext cx="9144000" cy="759051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23781"/>
            <a:ext cx="88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bg1"/>
                </a:solidFill>
              </a:rPr>
              <a:t>Проведение совместно с </a:t>
            </a:r>
            <a:r>
              <a:rPr lang="ru-RU" sz="2000" b="1" dirty="0" err="1">
                <a:solidFill>
                  <a:schemeClr val="bg1"/>
                </a:solidFill>
              </a:rPr>
              <a:t>ГКУ</a:t>
            </a:r>
            <a:r>
              <a:rPr lang="ru-RU" sz="2000" b="1" dirty="0">
                <a:solidFill>
                  <a:schemeClr val="bg1"/>
                </a:solidFill>
              </a:rPr>
              <a:t> «</a:t>
            </a:r>
            <a:r>
              <a:rPr lang="ru-RU" sz="2000" b="1" dirty="0" err="1">
                <a:solidFill>
                  <a:schemeClr val="bg1"/>
                </a:solidFill>
              </a:rPr>
              <a:t>ЦОДД</a:t>
            </a:r>
            <a:r>
              <a:rPr lang="ru-RU" sz="2000" b="1" dirty="0">
                <a:solidFill>
                  <a:schemeClr val="bg1"/>
                </a:solidFill>
              </a:rPr>
              <a:t> Правительства Москвы» </a:t>
            </a:r>
          </a:p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bg1"/>
                </a:solidFill>
              </a:rPr>
              <a:t>занятий по ПДД и ОБД с детьми и подростками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4462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13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9" name="Picture 3" descr="IMG_658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916" y="1054446"/>
            <a:ext cx="3986445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5" descr="IMG_89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70" y="3358702"/>
            <a:ext cx="3888432" cy="2590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Рисунок 79" descr="DSC_37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4446"/>
            <a:ext cx="3833107" cy="2568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Прямоугольник 13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2857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7384"/>
            <a:ext cx="9144000" cy="80525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Опасные ситуации на дороге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15960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61194" y="60593"/>
            <a:ext cx="47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841" y="1124744"/>
            <a:ext cx="8244408" cy="463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837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7384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Образовательный интернет-портал </a:t>
            </a:r>
            <a:r>
              <a:rPr lang="en-US" sz="2000" b="1" dirty="0" err="1"/>
              <a:t>AVTO.COM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15960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61194" y="60593"/>
            <a:ext cx="47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15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844824"/>
            <a:ext cx="7620660" cy="4233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384" y="854014"/>
            <a:ext cx="3109229" cy="926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54825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-26492"/>
            <a:ext cx="9144000" cy="759051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Привлечение бизнес- сообщества для создания  автотренажёров- </a:t>
            </a:r>
            <a:r>
              <a:rPr lang="ru-RU" sz="2000" b="1" dirty="0" err="1" smtClean="0"/>
              <a:t>автосимуляторов</a:t>
            </a:r>
            <a:r>
              <a:rPr lang="ru-RU" sz="2000" b="1" dirty="0" smtClean="0"/>
              <a:t> </a:t>
            </a:r>
            <a:r>
              <a:rPr lang="ru-RU" sz="2000" b="1" dirty="0"/>
              <a:t>для обучения детей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4462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16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63" y="1057274"/>
            <a:ext cx="3576330" cy="2011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7892" y="895409"/>
            <a:ext cx="3444255" cy="2298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504" y="3494319"/>
            <a:ext cx="3291029" cy="246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856" y="3348335"/>
            <a:ext cx="3004148" cy="1686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7360" y="5359589"/>
            <a:ext cx="1926503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27834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4"/>
            <a:ext cx="9144000" cy="519252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9680" y="764704"/>
            <a:ext cx="8928992" cy="64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600"/>
              </a:lnSpc>
              <a:spcBef>
                <a:spcPts val="1100"/>
              </a:spcBef>
              <a:spcAft>
                <a:spcPts val="0"/>
              </a:spcAft>
              <a:tabLst>
                <a:tab pos="450215" algn="l"/>
              </a:tabLst>
            </a:pPr>
            <a:endParaRPr lang="ru-RU" sz="2000" kern="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ts val="1600"/>
              </a:lnSpc>
              <a:spcBef>
                <a:spcPts val="1100"/>
              </a:spcBef>
              <a:spcAft>
                <a:spcPts val="0"/>
              </a:spcAft>
              <a:tabLst>
                <a:tab pos="450215" algn="l"/>
              </a:tabLst>
            </a:pPr>
            <a:endParaRPr lang="ru-RU" sz="20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0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3658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11456"/>
            <a:ext cx="9144000" cy="759051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Обучение студентов - волонтёров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4462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18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" y="4160310"/>
            <a:ext cx="2832185" cy="1887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6"/>
          <a:stretch/>
        </p:blipFill>
        <p:spPr>
          <a:xfrm>
            <a:off x="6084168" y="3933056"/>
            <a:ext cx="2863224" cy="2027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0" y="934936"/>
            <a:ext cx="2627784" cy="1751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816" y="906034"/>
            <a:ext cx="2916576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612" y="2152512"/>
            <a:ext cx="4086413" cy="2724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81775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4"/>
            <a:ext cx="9144000" cy="519252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01688" y="32284"/>
            <a:ext cx="8892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bg1"/>
                </a:solidFill>
              </a:rPr>
              <a:t>ПРЕДЛОЖЕНИЯ В  РЕЗОЛЮЦИЮ </a:t>
            </a:r>
            <a:r>
              <a:rPr lang="en-US" sz="2000" b="1" dirty="0" smtClean="0">
                <a:solidFill>
                  <a:schemeClr val="bg1"/>
                </a:solidFill>
              </a:rPr>
              <a:t>III </a:t>
            </a:r>
            <a:r>
              <a:rPr lang="ru-RU" sz="2000" b="1" dirty="0" smtClean="0">
                <a:solidFill>
                  <a:schemeClr val="bg1"/>
                </a:solidFill>
              </a:rPr>
              <a:t>МЕЖРЕГИОНАЛЬНОЙ КОНФЕРЕНЦИИ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7504" y="44624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19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680" y="764704"/>
            <a:ext cx="8928992" cy="4452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600"/>
              </a:lnSpc>
              <a:spcBef>
                <a:spcPts val="1100"/>
              </a:spcBef>
              <a:spcAft>
                <a:spcPts val="0"/>
              </a:spcAft>
              <a:tabLst>
                <a:tab pos="450215" algn="l"/>
              </a:tabLst>
            </a:pPr>
            <a:endParaRPr lang="ru-RU" sz="2000" kern="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0215" algn="l"/>
              </a:tabLst>
            </a:pPr>
            <a:r>
              <a:rPr 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Обратиться в Правительство РФ по вопросу создания субъекта, отвечающего  за безопасность  детей на дороге, а также для координации   взаимодействия государственных органов, общественных организаций и бизнес-сообщества в сфере повышения детской дорожной безопасности;</a:t>
            </a:r>
            <a:endParaRPr lang="ru-RU" sz="2000" kern="5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0">
              <a:spcBef>
                <a:spcPts val="1100"/>
              </a:spcBef>
              <a:spcAft>
                <a:spcPts val="0"/>
              </a:spcAft>
              <a:tabLst>
                <a:tab pos="450215" algn="l"/>
              </a:tabLst>
            </a:pPr>
            <a:endParaRPr lang="ru-RU" sz="20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0215" algn="l"/>
              </a:tabLst>
            </a:pPr>
            <a:r>
              <a:rPr 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Обратиться в </a:t>
            </a:r>
            <a:r>
              <a:rPr lang="ru-RU" sz="20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Минобрнауки</a:t>
            </a:r>
            <a:r>
              <a:rPr lang="ru-RU" sz="20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внести изменения  в федеральные государственные образовательные стандарты общего образования в вопросе  обучения детей и подростков Правилам и основам безопасности дорожного движения; ввести отдельный учебный  предмет: «Основы законодательства и правовая ответственность детей и подростков в сфере транспортной безопасности»;</a:t>
            </a:r>
          </a:p>
          <a:p>
            <a:pPr lvl="0">
              <a:lnSpc>
                <a:spcPts val="1600"/>
              </a:lnSpc>
              <a:spcBef>
                <a:spcPts val="1100"/>
              </a:spcBef>
              <a:spcAft>
                <a:spcPts val="0"/>
              </a:spcAft>
              <a:tabLst>
                <a:tab pos="450215" algn="l"/>
              </a:tabLst>
            </a:pPr>
            <a:endParaRPr lang="ru-RU" sz="20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1587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4"/>
            <a:ext cx="9144000" cy="432048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1" name="TextBox 10"/>
          <p:cNvSpPr txBox="1"/>
          <p:nvPr/>
        </p:nvSpPr>
        <p:spPr>
          <a:xfrm>
            <a:off x="1156398" y="15516"/>
            <a:ext cx="6669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автошкол в России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154" y="15516"/>
            <a:ext cx="2824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6445209"/>
            <a:ext cx="9144000" cy="432048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2" name="TextBox 11"/>
          <p:cNvSpPr txBox="1"/>
          <p:nvPr/>
        </p:nvSpPr>
        <p:spPr>
          <a:xfrm>
            <a:off x="575865" y="6190641"/>
            <a:ext cx="2989921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/>
              <a:t>Подготовлено пресс-службой НП «Гильдия автошкол» России</a:t>
            </a:r>
          </a:p>
          <a:p>
            <a:endParaRPr lang="ru-RU" sz="825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64258" y="6467746"/>
            <a:ext cx="1296144" cy="395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484" y="6469296"/>
            <a:ext cx="411516" cy="416088"/>
          </a:xfrm>
          <a:prstGeom prst="rect">
            <a:avLst/>
          </a:prstGeom>
        </p:spPr>
      </p:pic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690675768"/>
              </p:ext>
            </p:extLst>
          </p:nvPr>
        </p:nvGraphicFramePr>
        <p:xfrm>
          <a:off x="202350" y="688946"/>
          <a:ext cx="3226420" cy="3817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156176" y="5013176"/>
            <a:ext cx="28803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254" y="732606"/>
            <a:ext cx="1438656" cy="204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725" y="1930776"/>
            <a:ext cx="1411224" cy="2039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078" y="3223167"/>
            <a:ext cx="1438656" cy="2026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084" y="4063968"/>
            <a:ext cx="1426464" cy="2048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2187780" y="5042990"/>
            <a:ext cx="54582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Обучение проводится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программам </a:t>
            </a:r>
            <a:r>
              <a:rPr lang="ru-RU" dirty="0" smtClean="0"/>
              <a:t>профессионального </a:t>
            </a:r>
            <a:r>
              <a:rPr lang="ru-RU" dirty="0"/>
              <a:t>обучения </a:t>
            </a:r>
          </a:p>
          <a:p>
            <a:r>
              <a:rPr lang="ru-RU" dirty="0"/>
              <a:t>на право управления ТС </a:t>
            </a:r>
            <a:r>
              <a:rPr lang="ru-RU" dirty="0" smtClean="0"/>
              <a:t>16 </a:t>
            </a:r>
            <a:r>
              <a:rPr lang="ru-RU" dirty="0"/>
              <a:t>категорий и подкатегорий</a:t>
            </a:r>
          </a:p>
        </p:txBody>
      </p:sp>
    </p:spTree>
    <p:extLst>
      <p:ext uri="{BB962C8B-B14F-4D97-AF65-F5344CB8AC3E}">
        <p14:creationId xmlns:p14="http://schemas.microsoft.com/office/powerpoint/2010/main" val="246567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837" y="2516422"/>
            <a:ext cx="4751955" cy="20980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-27384"/>
            <a:ext cx="9144000" cy="876378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05" y="1109486"/>
            <a:ext cx="940708" cy="94070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19"/>
          <a:stretch/>
        </p:blipFill>
        <p:spPr>
          <a:xfrm>
            <a:off x="1392951" y="1019075"/>
            <a:ext cx="957746" cy="11187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559" y="1184930"/>
            <a:ext cx="812094" cy="889029"/>
          </a:xfrm>
          <a:prstGeom prst="rect">
            <a:avLst/>
          </a:prstGeom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027" y="1173408"/>
            <a:ext cx="944866" cy="79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6964" y="1066805"/>
            <a:ext cx="871529" cy="89876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427"/>
          <a:stretch/>
        </p:blipFill>
        <p:spPr>
          <a:xfrm>
            <a:off x="4760080" y="1325078"/>
            <a:ext cx="1728192" cy="5095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669" y="1281976"/>
            <a:ext cx="1585967" cy="4924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5054" y="4872144"/>
            <a:ext cx="8171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7597C"/>
                </a:solidFill>
              </a:rPr>
              <a:t>Вместе сделаем наши дороги безопасными!</a:t>
            </a:r>
          </a:p>
        </p:txBody>
      </p:sp>
    </p:spTree>
    <p:extLst>
      <p:ext uri="{BB962C8B-B14F-4D97-AF65-F5344CB8AC3E}">
        <p14:creationId xmlns:p14="http://schemas.microsoft.com/office/powerpoint/2010/main" val="28718543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4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+mj-lt"/>
                <a:cs typeface="Times New Roman" panose="02020603050405020304" pitchFamily="18" charset="0"/>
              </a:rPr>
              <a:t>Статистика ДТП с участием детей в России. 2013-2017 гг.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972" y="43323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3918" y="5942511"/>
            <a:ext cx="40960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Подготовлено пресс-службой НП «Гильдия автошкол» России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149234028"/>
              </p:ext>
            </p:extLst>
          </p:nvPr>
        </p:nvGraphicFramePr>
        <p:xfrm>
          <a:off x="139798" y="557429"/>
          <a:ext cx="8778494" cy="5450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69732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4"/>
            <a:ext cx="9144000" cy="774575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-27425" y="64437"/>
            <a:ext cx="889248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Система непрерывного образования</a:t>
            </a:r>
          </a:p>
          <a:p>
            <a:pPr algn="ctr">
              <a:lnSpc>
                <a:spcPct val="80000"/>
              </a:lnSpc>
            </a:pPr>
            <a:r>
              <a:rPr lang="ru-RU" sz="2000" b="1" dirty="0">
                <a:solidFill>
                  <a:schemeClr val="bg1"/>
                </a:solidFill>
                <a:latin typeface="+mj-lt"/>
              </a:rPr>
              <a:t>участников дорожного движения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9544" b="-1"/>
          <a:stretch/>
        </p:blipFill>
        <p:spPr>
          <a:xfrm>
            <a:off x="405" y="1429085"/>
            <a:ext cx="9155471" cy="44371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5496" y="446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4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367301" y="1447448"/>
            <a:ext cx="7858041" cy="484632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0C09E1-FD2A-402B-A580-3532B4BC9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277" y="2926036"/>
            <a:ext cx="975445" cy="100592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6530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5"/>
            <a:ext cx="9144000" cy="641975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-1" y="-93295"/>
            <a:ext cx="88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000" b="1" i="0" u="none" strike="noStrike" kern="1200" baseline="0">
                <a:solidFill>
                  <a:srgbClr val="1F497D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bg1"/>
                </a:solidFill>
              </a:rPr>
              <a:t>Количество учебных часов по изучению ПДД и </a:t>
            </a:r>
            <a:r>
              <a:rPr lang="ru-RU" sz="2000" dirty="0" err="1">
                <a:solidFill>
                  <a:schemeClr val="bg1"/>
                </a:solidFill>
              </a:rPr>
              <a:t>ОБД</a:t>
            </a:r>
            <a:r>
              <a:rPr lang="ru-RU" sz="2000" dirty="0">
                <a:solidFill>
                  <a:schemeClr val="bg1"/>
                </a:solidFill>
              </a:rPr>
              <a:t> в 10 классе  в общеобразовательных организациях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732242313"/>
              </p:ext>
            </p:extLst>
          </p:nvPr>
        </p:nvGraphicFramePr>
        <p:xfrm>
          <a:off x="-1" y="836712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504" y="446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18" y="5942511"/>
            <a:ext cx="39084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Подготовлено пресс-службой НП «Гильдия автошкол » России</a:t>
            </a:r>
          </a:p>
          <a:p>
            <a:endParaRPr lang="ru-RU" sz="11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5904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3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5759" y="76510"/>
            <a:ext cx="8892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bg1"/>
                </a:solidFill>
              </a:rPr>
              <a:t>Мероприятия в Общественной палате РФ, в Госдуме </a:t>
            </a:r>
            <a:r>
              <a:rPr lang="ru-RU" sz="2000" b="1" dirty="0" err="1">
                <a:solidFill>
                  <a:schemeClr val="bg1"/>
                </a:solidFill>
              </a:rPr>
              <a:t>ФС</a:t>
            </a:r>
            <a:r>
              <a:rPr lang="ru-RU" sz="2000" b="1" dirty="0">
                <a:solidFill>
                  <a:schemeClr val="bg1"/>
                </a:solidFill>
              </a:rPr>
              <a:t> РФ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37" y="866500"/>
            <a:ext cx="3766348" cy="2824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107504" y="4462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6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62" y="3878399"/>
            <a:ext cx="3108634" cy="2331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844" y="836711"/>
            <a:ext cx="3806065" cy="2854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317" y="3878400"/>
            <a:ext cx="3059118" cy="2294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8379409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589875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Опрос общественного мнения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4" y="113471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7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9"/>
          <p:cNvSpPr>
            <a:spLocks noChangeArrowheads="1"/>
          </p:cNvSpPr>
          <p:nvPr/>
        </p:nvSpPr>
        <p:spPr bwMode="auto">
          <a:xfrm>
            <a:off x="631458" y="645895"/>
            <a:ext cx="8945024" cy="44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701915"/>
            <a:ext cx="7170921" cy="51845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918" y="5942511"/>
            <a:ext cx="39084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/>
              <a:t>Подготовлено пресс-службой НП «Гильдия автошкол» России</a:t>
            </a:r>
          </a:p>
          <a:p>
            <a:endParaRPr lang="ru-RU" sz="11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9320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8236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7384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Обращение в Минобрнауки РФ и ответ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194" y="60593"/>
            <a:ext cx="47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1" y="6309320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Rectangle 39"/>
          <p:cNvSpPr>
            <a:spLocks noChangeArrowheads="1"/>
          </p:cNvSpPr>
          <p:nvPr/>
        </p:nvSpPr>
        <p:spPr bwMode="auto">
          <a:xfrm>
            <a:off x="631458" y="645895"/>
            <a:ext cx="8945024" cy="44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16" t="4802" r="1969" b="8520"/>
          <a:stretch/>
        </p:blipFill>
        <p:spPr>
          <a:xfrm>
            <a:off x="2011126" y="756637"/>
            <a:ext cx="4680520" cy="25202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3360595"/>
            <a:ext cx="2113878" cy="29213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3426706"/>
            <a:ext cx="1948074" cy="27068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2470" y="3366333"/>
            <a:ext cx="2049523" cy="286858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495010" y="6328711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0522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59896"/>
            <a:ext cx="9144000" cy="944937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ru-RU" sz="2000" b="1" dirty="0" smtClean="0"/>
              <a:t>ФЦП «Повышение безопасности дорожного движения в 2013 – 2020 годах»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" y="6281936"/>
            <a:ext cx="9144000" cy="576064"/>
          </a:xfrm>
          <a:prstGeom prst="rect">
            <a:avLst/>
          </a:prstGeom>
          <a:solidFill>
            <a:srgbClr val="173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7481" y="-44719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9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9" y="923724"/>
            <a:ext cx="7936872" cy="4503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495010" y="6311985"/>
            <a:ext cx="1728192" cy="526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018DC0-CD55-41E0-B929-BE5543FEF3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85" y="6302076"/>
            <a:ext cx="544460" cy="558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7143" y="5376054"/>
            <a:ext cx="7063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Дорожный макет  выполнен с неправильной расстановкой дорожных</a:t>
            </a:r>
          </a:p>
          <a:p>
            <a:r>
              <a:rPr lang="ru-RU" dirty="0"/>
              <a:t>знаков. Установлены на одной стойке противоречащие друг другу</a:t>
            </a:r>
          </a:p>
          <a:p>
            <a:r>
              <a:rPr lang="ru-RU" dirty="0"/>
              <a:t>знаки 2.1 «Главная дорога» и   2.4 «Уступите дорогу».</a:t>
            </a:r>
          </a:p>
        </p:txBody>
      </p:sp>
    </p:spTree>
    <p:extLst>
      <p:ext uri="{BB962C8B-B14F-4D97-AF65-F5344CB8AC3E}">
        <p14:creationId xmlns:p14="http://schemas.microsoft.com/office/powerpoint/2010/main" val="346117071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10310</TotalTime>
  <Words>416</Words>
  <Application>Microsoft Office PowerPoint</Application>
  <PresentationFormat>Экран (4:3)</PresentationFormat>
  <Paragraphs>74</Paragraphs>
  <Slides>20</Slides>
  <Notes>3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Times New Roman</vt:lpstr>
      <vt:lpstr>Symbol</vt:lpstr>
      <vt:lpstr>Arial</vt:lpstr>
      <vt:lpstr>Calibri</vt:lpstr>
      <vt:lpstr>SimSun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Настасья</dc:creator>
  <cp:lastModifiedBy>Sergey Nikolayevich Blinov</cp:lastModifiedBy>
  <cp:revision>820</cp:revision>
  <cp:lastPrinted>2018-02-19T09:09:33Z</cp:lastPrinted>
  <dcterms:created xsi:type="dcterms:W3CDTF">2014-03-31T12:57:15Z</dcterms:created>
  <dcterms:modified xsi:type="dcterms:W3CDTF">2018-04-03T13:58:55Z</dcterms:modified>
</cp:coreProperties>
</file>