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75" r:id="rId2"/>
    <p:sldId id="256" r:id="rId3"/>
    <p:sldId id="264" r:id="rId4"/>
    <p:sldId id="269" r:id="rId5"/>
    <p:sldId id="276" r:id="rId6"/>
    <p:sldId id="273" r:id="rId7"/>
    <p:sldId id="274" r:id="rId8"/>
    <p:sldId id="277" r:id="rId9"/>
    <p:sldId id="268" r:id="rId10"/>
    <p:sldId id="266" r:id="rId11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2604" y="-8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9048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8BE34-4795-4D5D-944A-F2F73087E29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2FF896-25D2-4261-A251-F1F8CC555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964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C5E8-015D-445A-82AE-FDD4ADB7225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2989-05F6-48DF-AAC0-744EC622C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49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C5E8-015D-445A-82AE-FDD4ADB7225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2989-05F6-48DF-AAC0-744EC622C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05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C5E8-015D-445A-82AE-FDD4ADB7225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2989-05F6-48DF-AAC0-744EC622C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93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C5E8-015D-445A-82AE-FDD4ADB7225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2989-05F6-48DF-AAC0-744EC622C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33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C5E8-015D-445A-82AE-FDD4ADB7225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2989-05F6-48DF-AAC0-744EC622C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11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C5E8-015D-445A-82AE-FDD4ADB7225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2989-05F6-48DF-AAC0-744EC622C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C5E8-015D-445A-82AE-FDD4ADB7225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2989-05F6-48DF-AAC0-744EC622C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9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C5E8-015D-445A-82AE-FDD4ADB7225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2989-05F6-48DF-AAC0-744EC622C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37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C5E8-015D-445A-82AE-FDD4ADB7225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2989-05F6-48DF-AAC0-744EC622C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7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C5E8-015D-445A-82AE-FDD4ADB7225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2989-05F6-48DF-AAC0-744EC622C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4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C5E8-015D-445A-82AE-FDD4ADB7225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2989-05F6-48DF-AAC0-744EC622C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0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8C5E8-015D-445A-82AE-FDD4ADB7225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02989-05F6-48DF-AAC0-744EC622C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885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3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79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DARYIN~1\AppData\Local\Temp\Rar$DIa0.381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48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ARYIN~1\AppData\Local\Temp\Rar$DIa0.160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35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DARYIN~1\AppData\Local\Temp\Rar$DIa0.006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14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ryina_SO\Desktop\презентации\prezentaciya-avtodor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162880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Работа с электронной подписью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4597" y="1196752"/>
            <a:ext cx="40324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  <a:buSzPct val="120000"/>
            </a:pPr>
            <a:r>
              <a:rPr lang="ru-RU" dirty="0" smtClean="0">
                <a:latin typeface="PT Sans"/>
                <a:cs typeface="Arial" panose="020B0604020202020204" pitchFamily="34" charset="0"/>
              </a:rPr>
              <a:t>На ЭТП </a:t>
            </a:r>
            <a:r>
              <a:rPr lang="ru-RU" dirty="0" err="1" smtClean="0">
                <a:latin typeface="PT Sans"/>
                <a:cs typeface="Arial" panose="020B0604020202020204" pitchFamily="34" charset="0"/>
              </a:rPr>
              <a:t>Автодор</a:t>
            </a:r>
            <a:r>
              <a:rPr lang="ru-RU" dirty="0" smtClean="0">
                <a:latin typeface="PT Sans"/>
                <a:cs typeface="Arial" panose="020B0604020202020204" pitchFamily="34" charset="0"/>
              </a:rPr>
              <a:t>-ТП</a:t>
            </a:r>
            <a:r>
              <a:rPr lang="en-US" dirty="0" smtClean="0">
                <a:latin typeface="PT Sans" panose="020B0503020203020204" pitchFamily="34" charset="-52"/>
                <a:cs typeface="Arial" panose="020B0604020202020204" pitchFamily="34" charset="0"/>
              </a:rPr>
              <a:t>  </a:t>
            </a:r>
            <a:r>
              <a:rPr lang="ru-RU" dirty="0" smtClean="0">
                <a:latin typeface="PT Sans"/>
                <a:cs typeface="Arial" panose="020B0604020202020204" pitchFamily="34" charset="0"/>
              </a:rPr>
              <a:t>возможна работа только с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PT Sans"/>
                <a:cs typeface="Arial" panose="020B0604020202020204" pitchFamily="34" charset="0"/>
              </a:rPr>
              <a:t>усиленной квалифицированной подписью</a:t>
            </a:r>
            <a:endParaRPr lang="en-US" dirty="0" smtClean="0">
              <a:solidFill>
                <a:schemeClr val="accent6">
                  <a:lumMod val="7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en-US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en-US" dirty="0" smtClean="0"/>
          </a:p>
          <a:p>
            <a:pPr>
              <a:buClr>
                <a:schemeClr val="accent2"/>
              </a:buClr>
              <a:buSzPct val="120000"/>
            </a:pPr>
            <a:r>
              <a:rPr lang="ru-RU" dirty="0" smtClean="0">
                <a:latin typeface="PT Sans"/>
              </a:rPr>
              <a:t>Для </a:t>
            </a:r>
            <a:r>
              <a:rPr lang="ru-RU" dirty="0">
                <a:latin typeface="PT Sans"/>
              </a:rPr>
              <a:t>корректной работы электронной подписи на электронной торговой площадке требуется обязательная установка </a:t>
            </a:r>
            <a:r>
              <a:rPr lang="ru-RU" dirty="0" smtClean="0">
                <a:latin typeface="PT Sans"/>
              </a:rPr>
              <a:t> плагина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PT Sans"/>
              </a:rPr>
              <a:t>КриптоПро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PT Sans"/>
              </a:rPr>
              <a:t> ЭЦП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Browser plug-in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Clr>
                <a:schemeClr val="accent2"/>
              </a:buClr>
              <a:buSzPct val="120000"/>
            </a:pPr>
            <a:endParaRPr lang="en-US" u="sng" dirty="0" smtClean="0">
              <a:solidFill>
                <a:schemeClr val="accent6">
                  <a:lumMod val="7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en-US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r>
              <a:rPr lang="ru-RU" dirty="0" smtClean="0">
                <a:latin typeface="PT Sans" panose="020B0503020203020204" pitchFamily="34" charset="-52"/>
                <a:cs typeface="Arial" panose="020B0604020202020204" pitchFamily="34" charset="0"/>
              </a:rPr>
              <a:t>Работа с электронной подписью на ЭТП </a:t>
            </a:r>
            <a:r>
              <a:rPr lang="ru-RU" dirty="0" err="1" smtClean="0">
                <a:latin typeface="PT Sans" panose="020B0503020203020204" pitchFamily="34" charset="-52"/>
                <a:cs typeface="Arial" panose="020B0604020202020204" pitchFamily="34" charset="0"/>
              </a:rPr>
              <a:t>Автодор</a:t>
            </a:r>
            <a:r>
              <a:rPr lang="ru-RU" dirty="0" smtClean="0">
                <a:latin typeface="PT Sans" panose="020B0503020203020204" pitchFamily="34" charset="-52"/>
                <a:cs typeface="Arial" panose="020B0604020202020204" pitchFamily="34" charset="0"/>
              </a:rPr>
              <a:t> -ТП возможна из вех современных браузеров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Internet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Explorer, Google Chrome, Chromium, Mozilla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FireFox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, Opera,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Yandex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Browser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pic>
        <p:nvPicPr>
          <p:cNvPr id="8" name="Picture 4" descr="https://i.gyazo.com/1e64790a8ec8112b330ad14276fadb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061" y="1628799"/>
            <a:ext cx="302074" cy="31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i.gyazo.com/1e64790a8ec8112b330ad14276fadb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141" y="5365947"/>
            <a:ext cx="309455" cy="32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s://i.gyazo.com/1e64790a8ec8112b330ad14276fadb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216" y="3428999"/>
            <a:ext cx="294380" cy="30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s://i.gyazo.com/dbd90a624f0da1d4b3b68c6b8d5198c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62860"/>
            <a:ext cx="4392488" cy="30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open-torg.ru/wp-content/uploads/2013/10/%D0%A7%D0%B5%D0%BC-%D0%BA%D0%B2%D0%B0%D0%BB%D0%B8%D1%84%D0%B8%D1%86%D0%B8%D1%80%D0%BE%D0%B2%D0%B0%D0%BD%D0%BD%D0%B0%D1%8F-%D1%8D%D0%BB%D0%B5%D0%BA%D1%82%D1%80%D0%BE%D0%BD%D0%BD%D0%B0%D1%8F-%D0%BF%D0%BE%D0%B4%D0%BF%D0%B8%D1%81%D1%8C-%D0%BE%D1%82%D0%BB%D0%B8%D1%87%D0%B0%D0%B5%D1%82%D1%81%D1%8F-%D0%BE%D1%82-%D0%B4%D1%80%D1%83%D0%B3%D0%B8%D1%85-%D0%AD%D0%A6%D0%9F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7451">
            <a:off x="6770865" y="4414694"/>
            <a:ext cx="2503736" cy="209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ryina_SO\Desktop\презентации\prezentaciya-avtodor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162880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Работа с электронной подписью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4597" y="967894"/>
            <a:ext cx="403244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  <a:buSzPct val="120000"/>
            </a:pPr>
            <a:r>
              <a:rPr lang="ru-RU" dirty="0" smtClean="0">
                <a:latin typeface="PT Sans"/>
                <a:cs typeface="Arial" panose="020B0604020202020204" pitchFamily="34" charset="0"/>
              </a:rPr>
              <a:t>Аккредитация на ЭТП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PT Sans"/>
                <a:cs typeface="Arial" panose="020B0604020202020204" pitchFamily="34" charset="0"/>
              </a:rPr>
              <a:t>бесплатна</a:t>
            </a:r>
            <a:r>
              <a:rPr lang="ru-RU" dirty="0" smtClean="0">
                <a:latin typeface="PT Sans"/>
                <a:cs typeface="Arial" panose="020B0604020202020204" pitchFamily="34" charset="0"/>
              </a:rPr>
              <a:t>.</a:t>
            </a:r>
          </a:p>
          <a:p>
            <a:pPr>
              <a:buClr>
                <a:schemeClr val="accent2"/>
              </a:buClr>
              <a:buSzPct val="120000"/>
            </a:pPr>
            <a:r>
              <a:rPr lang="ru-RU" dirty="0" smtClean="0">
                <a:latin typeface="PT Sans"/>
                <a:cs typeface="Arial" panose="020B0604020202020204" pitchFamily="34" charset="0"/>
              </a:rPr>
              <a:t>Аккредитация предоставляется на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PT Sans"/>
                <a:cs typeface="Arial" panose="020B0604020202020204" pitchFamily="34" charset="0"/>
              </a:rPr>
              <a:t>3 года.</a:t>
            </a:r>
          </a:p>
          <a:p>
            <a:pPr>
              <a:buClr>
                <a:schemeClr val="accent2"/>
              </a:buClr>
              <a:buSzPct val="120000"/>
            </a:pPr>
            <a:r>
              <a:rPr lang="ru-RU" dirty="0" smtClean="0">
                <a:latin typeface="PT Sans"/>
                <a:cs typeface="Arial" panose="020B0604020202020204" pitchFamily="34" charset="0"/>
              </a:rPr>
              <a:t>Оператор рассматривает документы  в течение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PT Sans"/>
                <a:cs typeface="Arial" panose="020B0604020202020204" pitchFamily="34" charset="0"/>
              </a:rPr>
              <a:t> 1 рабочего дня</a:t>
            </a:r>
            <a:endParaRPr lang="en-US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en-US" dirty="0" smtClean="0"/>
          </a:p>
          <a:p>
            <a:pPr>
              <a:buClr>
                <a:schemeClr val="accent2"/>
              </a:buClr>
              <a:buSzPct val="120000"/>
            </a:pPr>
            <a:r>
              <a:rPr lang="ru-RU" dirty="0" smtClean="0">
                <a:latin typeface="PT Sans" panose="020B0503020203020204" pitchFamily="34" charset="-52"/>
                <a:cs typeface="Arial" panose="020B0604020202020204" pitchFamily="34" charset="0"/>
              </a:rPr>
              <a:t>Аккредитация дает право участвовать во всех конкурентных процедурах, заключать прямые договоры и работать в КИМ</a:t>
            </a:r>
            <a:endParaRPr lang="en-US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en-US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r>
              <a:rPr lang="ru-RU" dirty="0" smtClean="0">
                <a:latin typeface="PT Sans" panose="020B0503020203020204" pitchFamily="34" charset="-52"/>
                <a:cs typeface="Arial" panose="020B0604020202020204" pitchFamily="34" charset="0"/>
              </a:rPr>
              <a:t>Для получения аккредитации необходимо отправить сканы документов:</a:t>
            </a:r>
          </a:p>
          <a:p>
            <a:pPr marL="285750" indent="-285750">
              <a:buClr>
                <a:schemeClr val="accent2"/>
              </a:buClr>
              <a:buSzPct val="120000"/>
              <a:buFontTx/>
              <a:buChar char="-"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Выписка из ЕГРЮЛ</a:t>
            </a:r>
          </a:p>
          <a:p>
            <a:pPr marL="285750" indent="-285750">
              <a:buClr>
                <a:schemeClr val="accent2"/>
              </a:buClr>
              <a:buSzPct val="120000"/>
              <a:buFontTx/>
              <a:buChar char="-"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Учредительные документы</a:t>
            </a:r>
          </a:p>
          <a:p>
            <a:pPr marL="285750" indent="-285750">
              <a:buClr>
                <a:schemeClr val="accent2"/>
              </a:buClr>
              <a:buSzPct val="120000"/>
              <a:buFontTx/>
              <a:buChar char="-"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Подтверждение полномочий оператора</a:t>
            </a:r>
          </a:p>
          <a:p>
            <a:pPr marL="285750" indent="-285750">
              <a:buClr>
                <a:schemeClr val="accent2"/>
              </a:buClr>
              <a:buSzPct val="120000"/>
              <a:buFontTx/>
              <a:buChar char="-"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Подтверждение полномочий руководителя</a:t>
            </a:r>
            <a:endParaRPr lang="ru-RU" sz="1600" dirty="0">
              <a:solidFill>
                <a:schemeClr val="accent6">
                  <a:lumMod val="7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pic>
        <p:nvPicPr>
          <p:cNvPr id="8" name="Picture 4" descr="https://i.gyazo.com/1e64790a8ec8112b330ad14276fadb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061" y="1052736"/>
            <a:ext cx="302074" cy="31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i.gyazo.com/1e64790a8ec8112b330ad14276fadb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061" y="4365104"/>
            <a:ext cx="309455" cy="32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s://i.gyazo.com/1e64790a8ec8112b330ad14276fadb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175" y="2924944"/>
            <a:ext cx="294380" cy="30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s://i.gyazo.com/dbd90a624f0da1d4b3b68c6b8d5198c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62860"/>
            <a:ext cx="4392488" cy="30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81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ryina_SO\Desktop\презентации\prezentaciya-avtodor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1628800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Типичные ошибки участников 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5776" y="982729"/>
            <a:ext cx="4248472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  <a:buSzPct val="120000"/>
            </a:pP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Ошибки при прохождении аккредитации:</a:t>
            </a:r>
            <a:endParaRPr lang="ru-RU" sz="1600" b="1" dirty="0">
              <a:solidFill>
                <a:schemeClr val="accent6">
                  <a:lumMod val="7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ru-RU" sz="1600" dirty="0">
              <a:solidFill>
                <a:schemeClr val="accent6">
                  <a:lumMod val="7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r>
              <a:rPr lang="ru-RU" sz="1600" dirty="0" smtClean="0">
                <a:latin typeface="PT Sans" panose="020B0604020202020204" charset="-52"/>
              </a:rPr>
              <a:t>Приложенные </a:t>
            </a:r>
            <a:r>
              <a:rPr lang="ru-RU" sz="1600" dirty="0">
                <a:latin typeface="PT Sans" panose="020B0604020202020204" charset="-52"/>
              </a:rPr>
              <a:t>документы не читаемы или не содержат всех страниц (выписка, </a:t>
            </a:r>
            <a:r>
              <a:rPr lang="ru-RU" sz="1600" dirty="0" smtClean="0">
                <a:latin typeface="PT Sans" panose="020B0604020202020204" charset="-52"/>
              </a:rPr>
              <a:t>устав)</a:t>
            </a: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r>
              <a:rPr lang="ru-RU" sz="1600" dirty="0" smtClean="0">
                <a:latin typeface="PT Sans" panose="020B0604020202020204" charset="-52"/>
              </a:rPr>
              <a:t>Дата </a:t>
            </a:r>
            <a:r>
              <a:rPr lang="ru-RU" sz="1600" dirty="0">
                <a:latin typeface="PT Sans" panose="020B0604020202020204" charset="-52"/>
              </a:rPr>
              <a:t>получения выписки превышает три месяца до дня обращения с заявлением на </a:t>
            </a:r>
            <a:r>
              <a:rPr lang="ru-RU" sz="1600" dirty="0" smtClean="0">
                <a:latin typeface="PT Sans" panose="020B0604020202020204" charset="-52"/>
              </a:rPr>
              <a:t>аккредитацию</a:t>
            </a: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r>
              <a:rPr lang="ru-RU" sz="1600" dirty="0" smtClean="0">
                <a:latin typeface="PT Sans" panose="020B0604020202020204" charset="-52"/>
              </a:rPr>
              <a:t>В </a:t>
            </a:r>
            <a:r>
              <a:rPr lang="ru-RU" sz="1600" dirty="0">
                <a:latin typeface="PT Sans" panose="020B0604020202020204" charset="-52"/>
              </a:rPr>
              <a:t>анкетных данных неверно указано полное наименование </a:t>
            </a:r>
            <a:r>
              <a:rPr lang="ru-RU" sz="1600" dirty="0" smtClean="0">
                <a:latin typeface="PT Sans" panose="020B0604020202020204" charset="-52"/>
              </a:rPr>
              <a:t>организации</a:t>
            </a: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r>
              <a:rPr lang="ru-RU" sz="1600" dirty="0" smtClean="0">
                <a:latin typeface="PT Sans" panose="020B0604020202020204" charset="-52"/>
              </a:rPr>
              <a:t>Отсутствует </a:t>
            </a:r>
            <a:r>
              <a:rPr lang="ru-RU" sz="1600" dirty="0">
                <a:latin typeface="PT Sans" panose="020B0604020202020204" charset="-52"/>
              </a:rPr>
              <a:t>в составе документов свидетельство о постановке на учет в качестве крупнейшего </a:t>
            </a:r>
            <a:r>
              <a:rPr lang="ru-RU" sz="1600" dirty="0" smtClean="0">
                <a:latin typeface="PT Sans" panose="020B0604020202020204" charset="-52"/>
              </a:rPr>
              <a:t>налогоплательщика</a:t>
            </a: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r>
              <a:rPr lang="ru-RU" sz="1600" dirty="0" smtClean="0">
                <a:latin typeface="PT Sans" panose="020B0604020202020204" charset="-52"/>
              </a:rPr>
              <a:t>Ошибки </a:t>
            </a:r>
            <a:r>
              <a:rPr lang="ru-RU" sz="1600" dirty="0">
                <a:latin typeface="PT Sans" panose="020B0604020202020204" charset="-52"/>
              </a:rPr>
              <a:t>в тексте доверенности на уполномоченного </a:t>
            </a:r>
            <a:r>
              <a:rPr lang="ru-RU" sz="1600" dirty="0" smtClean="0">
                <a:latin typeface="PT Sans" panose="020B0604020202020204" charset="-52"/>
              </a:rPr>
              <a:t>пользователя</a:t>
            </a: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r>
              <a:rPr lang="ru-RU" sz="1600" dirty="0" smtClean="0">
                <a:latin typeface="PT Sans" panose="020B0604020202020204" charset="-52"/>
              </a:rPr>
              <a:t>Электронная </a:t>
            </a:r>
            <a:r>
              <a:rPr lang="ru-RU" sz="1600" dirty="0">
                <a:latin typeface="PT Sans" panose="020B0604020202020204" charset="-52"/>
              </a:rPr>
              <a:t>подпись уполномоченного представителя не соответствует приложенным документам</a:t>
            </a: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endParaRPr lang="ru-RU" sz="1400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 algn="just">
              <a:buClr>
                <a:schemeClr val="accent2"/>
              </a:buClr>
              <a:buSzPct val="120000"/>
            </a:pPr>
            <a:endParaRPr lang="ru-RU" sz="1600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ru-RU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en-US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pic>
        <p:nvPicPr>
          <p:cNvPr id="8" name="Picture 10" descr="https://i.gyazo.com/dbd90a624f0da1d4b3b68c6b8d5198c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62860"/>
            <a:ext cx="4392488" cy="30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5229200"/>
            <a:ext cx="2451538" cy="132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ryina_SO\Desktop\презентации\prezentaciya-avtodor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1628800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Типичные ошибки участников 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5776" y="982729"/>
            <a:ext cx="42484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  <a:buSzPct val="120000"/>
            </a:pP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Ошибки при работе на ЭТП:</a:t>
            </a:r>
            <a:endParaRPr lang="ru-RU" sz="1600" b="1" dirty="0">
              <a:solidFill>
                <a:schemeClr val="accent6">
                  <a:lumMod val="7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ru-RU" sz="1600" dirty="0">
              <a:solidFill>
                <a:schemeClr val="accent6">
                  <a:lumMod val="7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r>
              <a:rPr lang="ru-RU" dirty="0" smtClean="0">
                <a:latin typeface="PT Sans" panose="020B0604020202020204" charset="-52"/>
              </a:rPr>
              <a:t>Не установлен плагин для работы с ЭТП</a:t>
            </a: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endParaRPr lang="ru-RU" dirty="0" smtClean="0">
              <a:latin typeface="PT Sans" panose="020B0604020202020204" charset="-52"/>
            </a:endParaRP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r>
              <a:rPr lang="ru-RU" dirty="0" smtClean="0">
                <a:latin typeface="PT Sans" panose="020B0604020202020204" charset="-52"/>
              </a:rPr>
              <a:t>Использование некорректной электронной подписи</a:t>
            </a: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endParaRPr lang="ru-RU" dirty="0" smtClean="0">
              <a:latin typeface="PT Sans" panose="020B0604020202020204" charset="-52"/>
            </a:endParaRP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r>
              <a:rPr lang="ru-RU" dirty="0" smtClean="0">
                <a:latin typeface="PT Sans" panose="020B0604020202020204" charset="-52"/>
              </a:rPr>
              <a:t>Несвоевременное пополнение лицевого счета</a:t>
            </a: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endParaRPr lang="ru-RU" dirty="0">
              <a:latin typeface="PT Sans" panose="020B0604020202020204" charset="-52"/>
            </a:endParaRP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r>
              <a:rPr lang="ru-RU" dirty="0" smtClean="0">
                <a:latin typeface="PT Sans" panose="020B0604020202020204" charset="-52"/>
              </a:rPr>
              <a:t>Утеря учетных данных входа в личный кабинет на ЭТП </a:t>
            </a: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endParaRPr lang="ru-RU" sz="1600" dirty="0" smtClean="0">
              <a:latin typeface="PT Sans" panose="020B0604020202020204" charset="-52"/>
            </a:endParaRPr>
          </a:p>
          <a:p>
            <a:pPr marL="342900" indent="-342900">
              <a:buClr>
                <a:schemeClr val="accent2"/>
              </a:buClr>
              <a:buSzPct val="120000"/>
              <a:buAutoNum type="arabicPeriod"/>
            </a:pPr>
            <a:endParaRPr lang="ru-RU" sz="1400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 algn="just">
              <a:buClr>
                <a:schemeClr val="accent2"/>
              </a:buClr>
              <a:buSzPct val="120000"/>
            </a:pPr>
            <a:endParaRPr lang="ru-RU" sz="1600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ru-RU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en-US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pic>
        <p:nvPicPr>
          <p:cNvPr id="8" name="Picture 10" descr="https://i.gyazo.com/dbd90a624f0da1d4b3b68c6b8d5198c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62860"/>
            <a:ext cx="4392488" cy="30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362" y="4221088"/>
            <a:ext cx="3195369" cy="246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79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ryina_SO\Desktop\презентации\prezentaciya-avtodor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162880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Заключение прямого договора на ЭТП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4597" y="967894"/>
            <a:ext cx="403244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  <a:buSzPct val="120000"/>
            </a:pPr>
            <a:r>
              <a:rPr lang="ru-RU" sz="1600" dirty="0"/>
              <a:t>Зайдите на ЭТП по адресу  </a:t>
            </a:r>
            <a:r>
              <a:rPr lang="ru-RU" sz="1600" b="1" u="sng" dirty="0">
                <a:solidFill>
                  <a:schemeClr val="accent6">
                    <a:lumMod val="75000"/>
                  </a:schemeClr>
                </a:solidFill>
              </a:rPr>
              <a:t>https://tenders.etp-avtodor.ru</a:t>
            </a:r>
            <a:r>
              <a:rPr lang="ru-RU" sz="1600" b="1" u="sng" dirty="0" smtClean="0">
                <a:solidFill>
                  <a:schemeClr val="accent6">
                    <a:lumMod val="75000"/>
                  </a:schemeClr>
                </a:solidFill>
              </a:rPr>
              <a:t>/ </a:t>
            </a:r>
            <a:r>
              <a:rPr lang="ru-RU" sz="1600" dirty="0"/>
              <a:t>с использованием логина и пароля или электронной </a:t>
            </a:r>
            <a:r>
              <a:rPr lang="ru-RU" sz="1600" dirty="0" smtClean="0"/>
              <a:t>подписи</a:t>
            </a:r>
            <a:endParaRPr lang="en-US" sz="1600" dirty="0" smtClean="0">
              <a:latin typeface="PT Sans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en-US" sz="1600" dirty="0">
              <a:latin typeface="PT Sans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r>
              <a:rPr lang="ru-RU" sz="1600" dirty="0" smtClean="0">
                <a:latin typeface="PT Sans"/>
                <a:cs typeface="Arial" panose="020B0604020202020204" pitchFamily="34" charset="0"/>
              </a:rPr>
              <a:t>Убедитесь в наличии денежных средств на вашем лицевом счете на ЭТП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PT Sans"/>
              </a:rPr>
              <a:t>«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PT Sans"/>
              </a:rPr>
              <a:t>Финансы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PT Sans"/>
              </a:rPr>
              <a:t>» → «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PT Sans"/>
              </a:rPr>
              <a:t>Состояние лицевого счета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PT Sans"/>
              </a:rPr>
              <a:t>»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PT Sans"/>
              </a:rPr>
              <a:t> </a:t>
            </a:r>
            <a:endParaRPr lang="en-US" sz="1600" dirty="0" smtClean="0">
              <a:solidFill>
                <a:schemeClr val="accent6">
                  <a:lumMod val="7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en-US" sz="1600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r>
              <a:rPr lang="ru-RU" sz="1600" dirty="0" smtClean="0">
                <a:latin typeface="PT Sans"/>
              </a:rPr>
              <a:t>Найдите </a:t>
            </a:r>
            <a:r>
              <a:rPr lang="ru-RU" sz="1600" dirty="0">
                <a:latin typeface="PT Sans"/>
              </a:rPr>
              <a:t>интересующую вас </a:t>
            </a:r>
            <a:r>
              <a:rPr lang="ru-RU" sz="1600" dirty="0" smtClean="0">
                <a:latin typeface="PT Sans"/>
              </a:rPr>
              <a:t>процедуру </a:t>
            </a:r>
            <a:r>
              <a:rPr lang="ru-RU" sz="1600" dirty="0">
                <a:latin typeface="PT Sans"/>
              </a:rPr>
              <a:t>в общем списке </a:t>
            </a:r>
            <a:r>
              <a:rPr lang="ru-RU" sz="1600" dirty="0" smtClean="0">
                <a:latin typeface="PT Sans"/>
              </a:rPr>
              <a:t>процедур, перейдите в раздел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PT Sans"/>
              </a:rPr>
              <a:t>Договоры</a:t>
            </a:r>
          </a:p>
          <a:p>
            <a:pPr>
              <a:buClr>
                <a:schemeClr val="accent2"/>
              </a:buClr>
              <a:buSzPct val="120000"/>
            </a:pPr>
            <a:endParaRPr lang="ru-RU" sz="1600" b="1" dirty="0">
              <a:solidFill>
                <a:schemeClr val="accent6">
                  <a:lumMod val="75000"/>
                </a:schemeClr>
              </a:solidFill>
              <a:latin typeface="PT Sans"/>
            </a:endParaRPr>
          </a:p>
          <a:p>
            <a:pPr>
              <a:buClr>
                <a:schemeClr val="accent2"/>
              </a:buClr>
              <a:buSzPct val="120000"/>
            </a:pPr>
            <a:r>
              <a:rPr lang="ru-RU" sz="1600" dirty="0" smtClean="0">
                <a:latin typeface="PT Sans"/>
              </a:rPr>
              <a:t>Ознакомьтесь с текстом договора, разместите необходимые документы</a:t>
            </a:r>
          </a:p>
          <a:p>
            <a:pPr>
              <a:buClr>
                <a:schemeClr val="accent2"/>
              </a:buClr>
              <a:buSzPct val="120000"/>
            </a:pPr>
            <a:endParaRPr lang="ru-RU" sz="1600" dirty="0">
              <a:latin typeface="PT Sans"/>
            </a:endParaRPr>
          </a:p>
          <a:p>
            <a:pPr>
              <a:buClr>
                <a:schemeClr val="accent2"/>
              </a:buClr>
              <a:buSzPct val="120000"/>
            </a:pPr>
            <a:r>
              <a:rPr lang="ru-RU" sz="1600" dirty="0" smtClean="0">
                <a:latin typeface="PT Sans"/>
              </a:rPr>
              <a:t>Подпишите договор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PT Sans"/>
              </a:rPr>
              <a:t>электронной подписью </a:t>
            </a:r>
            <a:r>
              <a:rPr lang="ru-RU" sz="1600" dirty="0" smtClean="0">
                <a:latin typeface="PT Sans"/>
              </a:rPr>
              <a:t>уполномоченного лица</a:t>
            </a:r>
          </a:p>
          <a:p>
            <a:pPr>
              <a:buClr>
                <a:schemeClr val="accent2"/>
              </a:buClr>
              <a:buSzPct val="120000"/>
            </a:pPr>
            <a:endParaRPr lang="ru-RU" sz="1600" dirty="0">
              <a:latin typeface="PT Sans"/>
            </a:endParaRPr>
          </a:p>
          <a:p>
            <a:pPr>
              <a:buClr>
                <a:schemeClr val="accent2"/>
              </a:buClr>
              <a:buSzPct val="120000"/>
            </a:pPr>
            <a:r>
              <a:rPr lang="ru-RU" sz="1600" dirty="0" smtClean="0">
                <a:latin typeface="PT Sans"/>
              </a:rPr>
              <a:t>Дождитесь уведомления о подписании договора со стороны заказчика</a:t>
            </a:r>
            <a:endParaRPr lang="en-US" sz="1600" dirty="0" smtClean="0"/>
          </a:p>
          <a:p>
            <a:pPr>
              <a:buClr>
                <a:schemeClr val="accent2"/>
              </a:buClr>
              <a:buSzPct val="120000"/>
            </a:pPr>
            <a:endParaRPr lang="en-US" sz="1600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pic>
        <p:nvPicPr>
          <p:cNvPr id="8" name="Picture 4" descr="https://i.gyazo.com/1e64790a8ec8112b330ad14276fadb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061" y="1052736"/>
            <a:ext cx="302074" cy="31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i.gyazo.com/1e64790a8ec8112b330ad14276fadb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256" y="3472246"/>
            <a:ext cx="309455" cy="32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s://i.gyazo.com/1e64790a8ec8112b330ad14276fadb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217" y="2251983"/>
            <a:ext cx="294380" cy="30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s://i.gyazo.com/dbd90a624f0da1d4b3b68c6b8d5198c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62860"/>
            <a:ext cx="4392488" cy="30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s://i.gyazo.com/1e64790a8ec8112b330ad14276fadb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696" y="4487136"/>
            <a:ext cx="309455" cy="32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s://i.gyazo.com/1e64790a8ec8112b330ad14276fadb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696" y="5151046"/>
            <a:ext cx="309455" cy="32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i.gyazo.com/1e64790a8ec8112b330ad14276fadb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696" y="5882749"/>
            <a:ext cx="309455" cy="32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16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ryina_SO\Desktop\презентации\prezentaciya-avtodor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771682" y="889842"/>
            <a:ext cx="40324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  <a:buSzPct val="120000"/>
            </a:pPr>
            <a:r>
              <a:rPr lang="ru-RU" dirty="0">
                <a:latin typeface="PT Sans" panose="020B0503020203020204" pitchFamily="34" charset="-52"/>
                <a:cs typeface="Arial" panose="020B0604020202020204" pitchFamily="34" charset="0"/>
              </a:rPr>
              <a:t>Заполнить Заявление </a:t>
            </a:r>
            <a:r>
              <a:rPr lang="ru-RU" dirty="0" smtClean="0">
                <a:latin typeface="PT Sans" panose="020B0503020203020204" pitchFamily="34" charset="-52"/>
                <a:cs typeface="Arial" panose="020B0604020202020204" pitchFamily="34" charset="0"/>
              </a:rPr>
              <a:t/>
            </a:r>
            <a:br>
              <a:rPr lang="ru-RU" dirty="0" smtClean="0">
                <a:latin typeface="PT Sans" panose="020B0503020203020204" pitchFamily="34" charset="-52"/>
                <a:cs typeface="Arial" panose="020B0604020202020204" pitchFamily="34" charset="0"/>
              </a:rPr>
            </a:br>
            <a:r>
              <a:rPr lang="ru-RU" dirty="0" smtClean="0">
                <a:latin typeface="PT Sans" panose="020B0503020203020204" pitchFamily="34" charset="-52"/>
                <a:cs typeface="Arial" panose="020B0604020202020204" pitchFamily="34" charset="0"/>
              </a:rPr>
              <a:t>о </a:t>
            </a:r>
            <a:r>
              <a:rPr lang="ru-RU" dirty="0">
                <a:latin typeface="PT Sans" panose="020B0503020203020204" pitchFamily="34" charset="-52"/>
                <a:cs typeface="Arial" panose="020B0604020202020204" pitchFamily="34" charset="0"/>
              </a:rPr>
              <a:t>присоединении к Программе партнерства </a:t>
            </a:r>
            <a:r>
              <a:rPr lang="ru-RU" dirty="0" smtClean="0">
                <a:latin typeface="PT Sans" panose="020B0503020203020204" pitchFamily="34" charset="-52"/>
                <a:cs typeface="Arial" panose="020B0604020202020204" pitchFamily="34" charset="0"/>
              </a:rPr>
              <a:t>на </a:t>
            </a:r>
            <a:r>
              <a:rPr lang="ru-RU" dirty="0">
                <a:latin typeface="PT Sans" panose="020B0503020203020204" pitchFamily="34" charset="-52"/>
                <a:cs typeface="Arial" panose="020B0604020202020204" pitchFamily="34" charset="0"/>
              </a:rPr>
              <a:t>сайте ЭТП </a:t>
            </a:r>
            <a:r>
              <a:rPr lang="ru-RU" dirty="0" err="1" smtClean="0">
                <a:latin typeface="PT Sans" panose="020B0503020203020204" pitchFamily="34" charset="-52"/>
                <a:cs typeface="Arial" panose="020B0604020202020204" pitchFamily="34" charset="0"/>
              </a:rPr>
              <a:t>Автодор</a:t>
            </a:r>
            <a:r>
              <a:rPr lang="ru-RU" dirty="0" smtClean="0">
                <a:latin typeface="PT Sans" panose="020B0503020203020204" pitchFamily="34" charset="-52"/>
                <a:cs typeface="Arial" panose="020B0604020202020204" pitchFamily="34" charset="0"/>
              </a:rPr>
              <a:t>-ТП</a:t>
            </a:r>
            <a:r>
              <a:rPr lang="en-US" dirty="0" smtClean="0">
                <a:latin typeface="PT Sans" panose="020B0503020203020204" pitchFamily="34" charset="-52"/>
                <a:cs typeface="Arial" panose="020B0604020202020204" pitchFamily="34" charset="0"/>
              </a:rPr>
              <a:t>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www.etp-avtodor.ru</a:t>
            </a:r>
            <a:endParaRPr lang="en-US" dirty="0" smtClean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ru-RU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en-US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r>
              <a:rPr lang="ru-RU" dirty="0" smtClean="0">
                <a:latin typeface="PT Sans" panose="020B0503020203020204" pitchFamily="34" charset="-52"/>
                <a:cs typeface="Arial" panose="020B0604020202020204" pitchFamily="34" charset="0"/>
              </a:rPr>
              <a:t>Приложить документы </a:t>
            </a:r>
            <a:br>
              <a:rPr lang="ru-RU" dirty="0" smtClean="0">
                <a:latin typeface="PT Sans" panose="020B0503020203020204" pitchFamily="34" charset="-52"/>
                <a:cs typeface="Arial" panose="020B0604020202020204" pitchFamily="34" charset="0"/>
              </a:rPr>
            </a:br>
            <a:r>
              <a:rPr lang="ru-RU" dirty="0" smtClean="0">
                <a:latin typeface="PT Sans" panose="020B0503020203020204" pitchFamily="34" charset="-52"/>
                <a:cs typeface="Arial" panose="020B0604020202020204" pitchFamily="34" charset="0"/>
              </a:rPr>
              <a:t>и информацию, подтверждающую соответствие субъекта МСП Требованиям, предъявляемым к субъектам МСП</a:t>
            </a:r>
          </a:p>
          <a:p>
            <a:pPr>
              <a:buClr>
                <a:schemeClr val="accent2"/>
              </a:buClr>
              <a:buSzPct val="120000"/>
            </a:pPr>
            <a:endParaRPr lang="en-US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en-US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r>
              <a:rPr lang="ru-RU" dirty="0" smtClean="0">
                <a:latin typeface="PT Sans" panose="020B0503020203020204" pitchFamily="34" charset="-52"/>
                <a:cs typeface="Arial" panose="020B0604020202020204" pitchFamily="34" charset="0"/>
              </a:rPr>
              <a:t>Направить </a:t>
            </a:r>
            <a:r>
              <a:rPr lang="ru-RU" dirty="0">
                <a:latin typeface="PT Sans" panose="020B0503020203020204" pitchFamily="34" charset="-52"/>
                <a:cs typeface="Arial" panose="020B0604020202020204" pitchFamily="34" charset="0"/>
              </a:rPr>
              <a:t>заявку</a:t>
            </a:r>
            <a:br>
              <a:rPr lang="ru-RU" dirty="0">
                <a:latin typeface="PT Sans" panose="020B0503020203020204" pitchFamily="34" charset="-52"/>
                <a:cs typeface="Arial" panose="020B0604020202020204" pitchFamily="34" charset="0"/>
              </a:rPr>
            </a:br>
            <a:r>
              <a:rPr lang="ru-RU" dirty="0">
                <a:latin typeface="PT Sans" panose="020B0503020203020204" pitchFamily="34" charset="-52"/>
                <a:cs typeface="Arial" panose="020B0604020202020204" pitchFamily="34" charset="0"/>
              </a:rPr>
              <a:t>на присоединение </a:t>
            </a:r>
            <a:br>
              <a:rPr lang="ru-RU" dirty="0">
                <a:latin typeface="PT Sans" panose="020B0503020203020204" pitchFamily="34" charset="-52"/>
                <a:cs typeface="Arial" panose="020B0604020202020204" pitchFamily="34" charset="0"/>
              </a:rPr>
            </a:br>
            <a:r>
              <a:rPr lang="ru-RU" dirty="0">
                <a:latin typeface="PT Sans" panose="020B0503020203020204" pitchFamily="34" charset="-52"/>
                <a:cs typeface="Arial" panose="020B0604020202020204" pitchFamily="34" charset="0"/>
              </a:rPr>
              <a:t>к Программе партнерства</a:t>
            </a:r>
          </a:p>
          <a:p>
            <a:pPr>
              <a:buClr>
                <a:schemeClr val="accent2"/>
              </a:buClr>
              <a:buSzPct val="120000"/>
            </a:pPr>
            <a:endParaRPr lang="ru-RU" dirty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SzPct val="120000"/>
            </a:pPr>
            <a:endParaRPr lang="ru-RU" dirty="0">
              <a:solidFill>
                <a:srgbClr val="00B0F0"/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pic>
        <p:nvPicPr>
          <p:cNvPr id="2052" name="Picture 4" descr="https://i.gyazo.com/1e64790a8ec8112b330ad14276fadb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985" y="1313870"/>
            <a:ext cx="302074" cy="31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i.gyazo.com/1e64790a8ec8112b330ad14276fadb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487" y="4700975"/>
            <a:ext cx="359259" cy="37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.gyazo.com/1e64790a8ec8112b330ad14276fadb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820" y="3106288"/>
            <a:ext cx="309538" cy="32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62880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Присоединение к программе партнерства</a:t>
            </a:r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2058" name="Picture 10" descr="https://i.gyazo.com/dbd90a624f0da1d4b3b68c6b8d5198c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62860"/>
            <a:ext cx="4392488" cy="30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 9"/>
          <p:cNvSpPr/>
          <p:nvPr/>
        </p:nvSpPr>
        <p:spPr>
          <a:xfrm>
            <a:off x="5940152" y="4509120"/>
            <a:ext cx="1346098" cy="1286315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564" t="-14492" r="-35990" b="-83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accent6">
                    <a:lumMod val="75000"/>
                  </a:schemeClr>
                </a:solidFill>
              </a:ln>
              <a:latin typeface="PT Sans" panose="020B0503020203020204" pitchFamily="34" charset="-52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890413" y="2611254"/>
            <a:ext cx="1371153" cy="1312777"/>
          </a:xfrm>
          <a:prstGeom prst="ellipse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331" r="-1833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PT Sans" panose="020B0503020203020204" pitchFamily="34" charset="-52"/>
            </a:endParaRPr>
          </a:p>
        </p:txBody>
      </p:sp>
      <p:sp>
        <p:nvSpPr>
          <p:cNvPr id="13" name="Овал 12"/>
          <p:cNvSpPr>
            <a:spLocks/>
          </p:cNvSpPr>
          <p:nvPr/>
        </p:nvSpPr>
        <p:spPr>
          <a:xfrm>
            <a:off x="7563505" y="889842"/>
            <a:ext cx="1472992" cy="1385289"/>
          </a:xfrm>
          <a:prstGeom prst="ellipse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5385" t="-1441" r="-26923" b="-167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97343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231">
        <p14:prism/>
      </p:transition>
    </mc:Choice>
    <mc:Fallback xmlns="">
      <p:transition spd="slow" advTm="62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268</Words>
  <Application>Microsoft Office PowerPoint</Application>
  <PresentationFormat>Экран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Дарьина Светлана Олеговна</dc:creator>
  <cp:lastModifiedBy>Дарьина Светлана Олеговна</cp:lastModifiedBy>
  <cp:revision>40</cp:revision>
  <cp:lastPrinted>2017-03-01T08:51:02Z</cp:lastPrinted>
  <dcterms:created xsi:type="dcterms:W3CDTF">2016-08-30T15:01:19Z</dcterms:created>
  <dcterms:modified xsi:type="dcterms:W3CDTF">2018-02-07T12:32:47Z</dcterms:modified>
</cp:coreProperties>
</file>